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812" r:id="rId3"/>
    <p:sldId id="258" r:id="rId4"/>
    <p:sldId id="259" r:id="rId5"/>
    <p:sldId id="261" r:id="rId6"/>
    <p:sldId id="263" r:id="rId7"/>
    <p:sldId id="264" r:id="rId8"/>
    <p:sldId id="265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C81A2A-2397-40D1-8A41-3E253DECC9CC}">
          <p14:sldIdLst>
            <p14:sldId id="257"/>
            <p14:sldId id="812"/>
            <p14:sldId id="258"/>
            <p14:sldId id="259"/>
            <p14:sldId id="261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C5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4437" autoAdjust="0"/>
  </p:normalViewPr>
  <p:slideViewPr>
    <p:cSldViewPr snapToGrid="0">
      <p:cViewPr varScale="1">
        <p:scale>
          <a:sx n="62" d="100"/>
          <a:sy n="62" d="100"/>
        </p:scale>
        <p:origin x="1020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3E86B-A7C7-4A75-9A63-AEB9D2A5E39A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26EE-CE7F-46EE-B32A-00E0847857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0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C5B5-84EC-4A8D-95E9-4F37B21B9CB8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1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11" y="4082242"/>
            <a:ext cx="5862437" cy="1693425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7949" y="5530412"/>
            <a:ext cx="8534400" cy="825938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879" y="-66947"/>
            <a:ext cx="5705415" cy="6924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91" y="-189247"/>
            <a:ext cx="6470808" cy="258832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126164"/>
            <a:ext cx="12192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374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3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0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3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3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4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8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1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2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126164"/>
            <a:ext cx="12192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66079" y="245242"/>
            <a:ext cx="8737600" cy="832071"/>
          </a:xfrm>
          <a:prstGeom prst="rect">
            <a:avLst/>
          </a:prstGeom>
          <a:solidFill>
            <a:srgbClr val="7B9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232" y="5567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259" y="4572000"/>
            <a:ext cx="1883420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1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457189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51489"/>
            <a:ext cx="8063345" cy="1899183"/>
          </a:xfrm>
          <a:prstGeom prst="rect">
            <a:avLst/>
          </a:prstGeom>
          <a:solidFill>
            <a:srgbClr val="7B9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89"/>
            <a:r>
              <a:rPr lang="en-GB" sz="3200" spc="-10"/>
              <a:t>SETMIS- The </a:t>
            </a:r>
            <a:r>
              <a:rPr lang="en-GB" sz="3200" spc="-5"/>
              <a:t>Skills </a:t>
            </a:r>
            <a:r>
              <a:rPr lang="en-GB" sz="3200" spc="-20"/>
              <a:t>Education </a:t>
            </a:r>
            <a:r>
              <a:rPr lang="en-GB" sz="3200" spc="-5"/>
              <a:t>and </a:t>
            </a:r>
            <a:r>
              <a:rPr lang="en-GB" sz="3200" spc="-40"/>
              <a:t>Training  </a:t>
            </a:r>
            <a:r>
              <a:rPr lang="en-GB" sz="3200" spc="-15"/>
              <a:t>Management Information</a:t>
            </a:r>
            <a:r>
              <a:rPr lang="en-GB" sz="3200" spc="20"/>
              <a:t> </a:t>
            </a:r>
            <a:r>
              <a:rPr lang="en-GB" sz="3200" spc="-35"/>
              <a:t>System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102" y="1277003"/>
            <a:ext cx="3873863" cy="38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2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B4797-477C-4CC3-87B6-85939D4A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Skills Development Plan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FF78D-A326-4D00-BC4E-F605E3630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49" y="1294544"/>
            <a:ext cx="10972800" cy="5016557"/>
          </a:xfrm>
        </p:spPr>
        <p:txBody>
          <a:bodyPr/>
          <a:lstStyle/>
          <a:p>
            <a:pPr marL="241300" marR="5080" indent="-22860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National Delivery </a:t>
            </a:r>
            <a:r>
              <a:rPr lang="en-US" sz="2000" spc="-10" dirty="0">
                <a:solidFill>
                  <a:srgbClr val="53838D"/>
                </a:solidFill>
                <a:latin typeface="Calibri"/>
                <a:cs typeface="Calibri"/>
              </a:rPr>
              <a:t>Agreement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5 </a:t>
            </a:r>
            <a:r>
              <a:rPr lang="en-US" sz="2000" spc="-10" dirty="0">
                <a:solidFill>
                  <a:srgbClr val="53838D"/>
                </a:solidFill>
                <a:latin typeface="Calibri"/>
                <a:cs typeface="Calibri"/>
              </a:rPr>
              <a:t>Outcome; </a:t>
            </a: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namely: </a:t>
            </a:r>
            <a:r>
              <a:rPr lang="en-US" sz="2000" spc="15" dirty="0">
                <a:solidFill>
                  <a:srgbClr val="53838D"/>
                </a:solidFill>
                <a:latin typeface="Calibri"/>
                <a:cs typeface="Calibri"/>
              </a:rPr>
              <a:t>“</a:t>
            </a:r>
            <a:r>
              <a:rPr lang="en-US" sz="2000" i="1" spc="15" dirty="0">
                <a:solidFill>
                  <a:srgbClr val="53838D"/>
                </a:solidFill>
                <a:latin typeface="Calibri"/>
                <a:cs typeface="Calibri"/>
              </a:rPr>
              <a:t>A </a:t>
            </a:r>
            <a:r>
              <a:rPr lang="en-US" sz="2000" i="1" spc="-5" dirty="0">
                <a:solidFill>
                  <a:srgbClr val="53838D"/>
                </a:solidFill>
                <a:latin typeface="Calibri"/>
                <a:cs typeface="Calibri"/>
              </a:rPr>
              <a:t>Skilled and Capable </a:t>
            </a:r>
            <a:r>
              <a:rPr lang="en-US" sz="2000" i="1" spc="-20" dirty="0">
                <a:solidFill>
                  <a:srgbClr val="53838D"/>
                </a:solidFill>
                <a:latin typeface="Calibri"/>
                <a:cs typeface="Calibri"/>
              </a:rPr>
              <a:t>Workforce </a:t>
            </a:r>
            <a:r>
              <a:rPr lang="en-US" sz="2000" i="1" spc="-15" dirty="0">
                <a:solidFill>
                  <a:srgbClr val="53838D"/>
                </a:solidFill>
                <a:latin typeface="Calibri"/>
                <a:cs typeface="Calibri"/>
              </a:rPr>
              <a:t>to </a:t>
            </a:r>
            <a:r>
              <a:rPr lang="en-US" sz="2000" i="1" spc="-5" dirty="0">
                <a:solidFill>
                  <a:srgbClr val="53838D"/>
                </a:solidFill>
                <a:latin typeface="Calibri"/>
                <a:cs typeface="Calibri"/>
              </a:rPr>
              <a:t>Support  an </a:t>
            </a:r>
            <a:r>
              <a:rPr lang="en-US" sz="2000" i="1" dirty="0">
                <a:solidFill>
                  <a:srgbClr val="53838D"/>
                </a:solidFill>
                <a:latin typeface="Calibri"/>
                <a:cs typeface="Calibri"/>
              </a:rPr>
              <a:t>Inclusive Growth </a:t>
            </a:r>
            <a:r>
              <a:rPr lang="en-US" sz="2000" i="1" spc="-15" dirty="0">
                <a:solidFill>
                  <a:srgbClr val="53838D"/>
                </a:solidFill>
                <a:latin typeface="Calibri"/>
                <a:cs typeface="Calibri"/>
              </a:rPr>
              <a:t>Path</a:t>
            </a:r>
            <a:r>
              <a:rPr lang="en-US" sz="2000" spc="-15" dirty="0">
                <a:solidFill>
                  <a:srgbClr val="53838D"/>
                </a:solidFill>
                <a:latin typeface="Calibri"/>
                <a:cs typeface="Calibri"/>
              </a:rPr>
              <a:t>”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includes a </a:t>
            </a: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particular </a:t>
            </a:r>
            <a:r>
              <a:rPr lang="en-US" sz="2000" spc="-20" dirty="0">
                <a:solidFill>
                  <a:srgbClr val="53838D"/>
                </a:solidFill>
                <a:latin typeface="Calibri"/>
                <a:cs typeface="Calibri"/>
              </a:rPr>
              <a:t>reference </a:t>
            </a:r>
            <a:r>
              <a:rPr lang="en-US" sz="2000" spc="-15" dirty="0">
                <a:solidFill>
                  <a:srgbClr val="53838D"/>
                </a:solidFill>
                <a:latin typeface="Calibri"/>
                <a:cs typeface="Calibri"/>
              </a:rPr>
              <a:t>to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the </a:t>
            </a:r>
            <a:r>
              <a:rPr lang="en-US" sz="2000" spc="-15" dirty="0">
                <a:solidFill>
                  <a:srgbClr val="53838D"/>
                </a:solidFill>
                <a:latin typeface="Calibri"/>
                <a:cs typeface="Calibri"/>
              </a:rPr>
              <a:t>strategic </a:t>
            </a:r>
            <a:r>
              <a:rPr lang="en-US" sz="2000" spc="-10" dirty="0">
                <a:solidFill>
                  <a:srgbClr val="53838D"/>
                </a:solidFill>
                <a:latin typeface="Calibri"/>
                <a:cs typeface="Calibri"/>
              </a:rPr>
              <a:t>goal </a:t>
            </a: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of developing </a:t>
            </a:r>
            <a:r>
              <a:rPr lang="en-US" sz="2000" spc="5" dirty="0">
                <a:solidFill>
                  <a:srgbClr val="53838D"/>
                </a:solidFill>
                <a:latin typeface="Calibri"/>
                <a:cs typeface="Calibri"/>
              </a:rPr>
              <a:t>“</a:t>
            </a:r>
            <a:r>
              <a:rPr lang="en-US" sz="2000" i="1" spc="5" dirty="0">
                <a:solidFill>
                  <a:srgbClr val="53838D"/>
                </a:solidFill>
                <a:latin typeface="Calibri"/>
                <a:cs typeface="Calibri"/>
              </a:rPr>
              <a:t>a  </a:t>
            </a:r>
            <a:r>
              <a:rPr lang="en-US" sz="2000" i="1" spc="-5" dirty="0">
                <a:solidFill>
                  <a:srgbClr val="53838D"/>
                </a:solidFill>
                <a:latin typeface="Calibri"/>
                <a:cs typeface="Calibri"/>
              </a:rPr>
              <a:t>credible institutional </a:t>
            </a:r>
            <a:r>
              <a:rPr lang="en-US" sz="2000" i="1" dirty="0">
                <a:solidFill>
                  <a:srgbClr val="53838D"/>
                </a:solidFill>
                <a:latin typeface="Calibri"/>
                <a:cs typeface="Calibri"/>
              </a:rPr>
              <a:t>mechanism </a:t>
            </a:r>
            <a:r>
              <a:rPr lang="en-US" sz="2000" i="1" spc="-10" dirty="0">
                <a:solidFill>
                  <a:srgbClr val="53838D"/>
                </a:solidFill>
                <a:latin typeface="Calibri"/>
                <a:cs typeface="Calibri"/>
              </a:rPr>
              <a:t>for </a:t>
            </a:r>
            <a:r>
              <a:rPr lang="en-US" sz="2000" i="1" spc="-5" dirty="0">
                <a:solidFill>
                  <a:srgbClr val="53838D"/>
                </a:solidFill>
                <a:latin typeface="Calibri"/>
                <a:cs typeface="Calibri"/>
              </a:rPr>
              <a:t>skills </a:t>
            </a:r>
            <a:r>
              <a:rPr lang="en-US" sz="2000" i="1" dirty="0">
                <a:solidFill>
                  <a:srgbClr val="53838D"/>
                </a:solidFill>
                <a:latin typeface="Calibri"/>
                <a:cs typeface="Calibri"/>
              </a:rPr>
              <a:t>planning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” as </a:t>
            </a:r>
            <a:r>
              <a:rPr lang="en-US" sz="2000" spc="-10" dirty="0">
                <a:solidFill>
                  <a:srgbClr val="53838D"/>
                </a:solidFill>
                <a:latin typeface="Calibri"/>
                <a:cs typeface="Calibri"/>
              </a:rPr>
              <a:t>articulated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in </a:t>
            </a: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Goal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1 </a:t>
            </a:r>
            <a:r>
              <a:rPr lang="en-US" sz="2000" spc="-10" dirty="0">
                <a:solidFill>
                  <a:srgbClr val="53838D"/>
                </a:solidFill>
                <a:latin typeface="Calibri"/>
                <a:cs typeface="Calibri"/>
              </a:rPr>
              <a:t>of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the </a:t>
            </a: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National  Skills </a:t>
            </a:r>
            <a:r>
              <a:rPr lang="en-US" sz="2000" spc="-10" dirty="0">
                <a:solidFill>
                  <a:srgbClr val="53838D"/>
                </a:solidFill>
                <a:latin typeface="Calibri"/>
                <a:cs typeface="Calibri"/>
              </a:rPr>
              <a:t>Development </a:t>
            </a:r>
            <a:r>
              <a:rPr lang="en-US" sz="2000" spc="-15" dirty="0">
                <a:solidFill>
                  <a:srgbClr val="53838D"/>
                </a:solidFill>
                <a:latin typeface="Calibri"/>
                <a:cs typeface="Calibri"/>
              </a:rPr>
              <a:t>Strategy </a:t>
            </a: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III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and </a:t>
            </a: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Output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1 </a:t>
            </a: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of </a:t>
            </a:r>
            <a:r>
              <a:rPr lang="en-US" sz="2000" spc="-10" dirty="0">
                <a:solidFill>
                  <a:srgbClr val="53838D"/>
                </a:solidFill>
                <a:latin typeface="Calibri"/>
                <a:cs typeface="Calibri"/>
              </a:rPr>
              <a:t>Outcome</a:t>
            </a:r>
            <a:r>
              <a:rPr lang="en-US" sz="2000" spc="-45" dirty="0">
                <a:solidFill>
                  <a:srgbClr val="53838D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5</a:t>
            </a: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3838D"/>
              </a:buClr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241300" marR="463550" indent="-228600">
              <a:lnSpc>
                <a:spcPts val="2590"/>
              </a:lnSpc>
              <a:spcBef>
                <a:spcPts val="171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Output 4.1.1.1 of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the </a:t>
            </a: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National Skills </a:t>
            </a:r>
            <a:r>
              <a:rPr lang="en-US" sz="2000" spc="-10" dirty="0">
                <a:solidFill>
                  <a:srgbClr val="53838D"/>
                </a:solidFill>
                <a:latin typeface="Calibri"/>
                <a:cs typeface="Calibri"/>
              </a:rPr>
              <a:t>Development </a:t>
            </a:r>
            <a:r>
              <a:rPr lang="en-US" sz="2000" spc="-15" dirty="0">
                <a:solidFill>
                  <a:srgbClr val="53838D"/>
                </a:solidFill>
                <a:latin typeface="Calibri"/>
                <a:cs typeface="Calibri"/>
              </a:rPr>
              <a:t>Strategy </a:t>
            </a: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III </a:t>
            </a:r>
            <a:r>
              <a:rPr lang="en-US" sz="2000" spc="-10" dirty="0">
                <a:solidFill>
                  <a:srgbClr val="53838D"/>
                </a:solidFill>
                <a:latin typeface="Calibri"/>
                <a:cs typeface="Calibri"/>
              </a:rPr>
              <a:t>requires that </a:t>
            </a:r>
            <a:r>
              <a:rPr lang="en-US" sz="2000" i="1" spc="-5" dirty="0">
                <a:solidFill>
                  <a:srgbClr val="53838D"/>
                </a:solidFill>
                <a:latin typeface="Calibri"/>
                <a:cs typeface="Calibri"/>
              </a:rPr>
              <a:t>“Capacity </a:t>
            </a:r>
            <a:r>
              <a:rPr lang="en-US" sz="2000" i="1" dirty="0">
                <a:solidFill>
                  <a:srgbClr val="53838D"/>
                </a:solidFill>
                <a:latin typeface="Calibri"/>
                <a:cs typeface="Calibri"/>
              </a:rPr>
              <a:t>is  </a:t>
            </a:r>
            <a:r>
              <a:rPr lang="en-US" sz="2000" i="1" spc="-10" dirty="0">
                <a:solidFill>
                  <a:srgbClr val="53838D"/>
                </a:solidFill>
                <a:latin typeface="Calibri"/>
                <a:cs typeface="Calibri"/>
              </a:rPr>
              <a:t>established </a:t>
            </a:r>
            <a:r>
              <a:rPr lang="en-US" sz="2000" i="1" dirty="0">
                <a:solidFill>
                  <a:srgbClr val="53838D"/>
                </a:solidFill>
                <a:latin typeface="Calibri"/>
                <a:cs typeface="Calibri"/>
              </a:rPr>
              <a:t>within the </a:t>
            </a:r>
            <a:r>
              <a:rPr lang="en-US" sz="2000" i="1" spc="-5" dirty="0">
                <a:solidFill>
                  <a:srgbClr val="53838D"/>
                </a:solidFill>
                <a:latin typeface="Calibri"/>
                <a:cs typeface="Calibri"/>
              </a:rPr>
              <a:t>Department of Higher </a:t>
            </a:r>
            <a:r>
              <a:rPr lang="en-US" sz="2000" i="1" spc="-10" dirty="0">
                <a:solidFill>
                  <a:srgbClr val="53838D"/>
                </a:solidFill>
                <a:latin typeface="Calibri"/>
                <a:cs typeface="Calibri"/>
              </a:rPr>
              <a:t>Education </a:t>
            </a:r>
            <a:r>
              <a:rPr lang="en-US" sz="2000" i="1" spc="-5" dirty="0">
                <a:solidFill>
                  <a:srgbClr val="53838D"/>
                </a:solidFill>
                <a:latin typeface="Calibri"/>
                <a:cs typeface="Calibri"/>
              </a:rPr>
              <a:t>and </a:t>
            </a:r>
            <a:r>
              <a:rPr lang="en-US" sz="2000" i="1" spc="-20" dirty="0">
                <a:solidFill>
                  <a:srgbClr val="53838D"/>
                </a:solidFill>
                <a:latin typeface="Calibri"/>
                <a:cs typeface="Calibri"/>
              </a:rPr>
              <a:t>Training </a:t>
            </a:r>
            <a:r>
              <a:rPr lang="en-US" sz="2000" i="1" spc="-15" dirty="0">
                <a:solidFill>
                  <a:srgbClr val="53838D"/>
                </a:solidFill>
                <a:latin typeface="Calibri"/>
                <a:cs typeface="Calibri"/>
              </a:rPr>
              <a:t>to </a:t>
            </a:r>
            <a:r>
              <a:rPr lang="en-US" sz="2000" i="1" spc="-5" dirty="0">
                <a:solidFill>
                  <a:srgbClr val="53838D"/>
                </a:solidFill>
                <a:latin typeface="Calibri"/>
                <a:cs typeface="Calibri"/>
              </a:rPr>
              <a:t>coordinate </a:t>
            </a:r>
            <a:r>
              <a:rPr lang="en-US" sz="2000" i="1" dirty="0">
                <a:solidFill>
                  <a:srgbClr val="53838D"/>
                </a:solidFill>
                <a:latin typeface="Calibri"/>
                <a:cs typeface="Calibri"/>
              </a:rPr>
              <a:t>research  </a:t>
            </a:r>
            <a:r>
              <a:rPr lang="en-US" sz="2000" i="1" spc="-5" dirty="0">
                <a:solidFill>
                  <a:srgbClr val="53838D"/>
                </a:solidFill>
                <a:latin typeface="Calibri"/>
                <a:cs typeface="Calibri"/>
              </a:rPr>
              <a:t>and skills</a:t>
            </a:r>
            <a:r>
              <a:rPr lang="en-US" sz="2000" i="1" spc="-20" dirty="0">
                <a:solidFill>
                  <a:srgbClr val="53838D"/>
                </a:solidFill>
                <a:latin typeface="Calibri"/>
                <a:cs typeface="Calibri"/>
              </a:rPr>
              <a:t> </a:t>
            </a:r>
            <a:r>
              <a:rPr lang="en-US" sz="2000" i="1" spc="-25" dirty="0">
                <a:solidFill>
                  <a:srgbClr val="53838D"/>
                </a:solidFill>
                <a:latin typeface="Calibri"/>
                <a:cs typeface="Calibri"/>
              </a:rPr>
              <a:t>planning”.</a:t>
            </a: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3838D"/>
              </a:buClr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241300" marR="146050" indent="-228600">
              <a:lnSpc>
                <a:spcPct val="90000"/>
              </a:lnSpc>
              <a:spcBef>
                <a:spcPts val="163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As a </a:t>
            </a:r>
            <a:r>
              <a:rPr lang="en-US" sz="2000" spc="-10" dirty="0">
                <a:solidFill>
                  <a:srgbClr val="53838D"/>
                </a:solidFill>
                <a:latin typeface="Calibri"/>
                <a:cs typeface="Calibri"/>
              </a:rPr>
              <a:t>result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the </a:t>
            </a: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DHET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is </a:t>
            </a:r>
            <a:r>
              <a:rPr lang="en-US" sz="2000" spc="-10" dirty="0">
                <a:solidFill>
                  <a:srgbClr val="53838D"/>
                </a:solidFill>
                <a:latin typeface="Calibri"/>
                <a:cs typeface="Calibri"/>
              </a:rPr>
              <a:t>improving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the </a:t>
            </a:r>
            <a:r>
              <a:rPr lang="en-US" sz="2000" spc="-10" dirty="0">
                <a:solidFill>
                  <a:srgbClr val="53838D"/>
                </a:solidFill>
                <a:latin typeface="Calibri"/>
                <a:cs typeface="Calibri"/>
              </a:rPr>
              <a:t>current </a:t>
            </a:r>
            <a:r>
              <a:rPr lang="en-US" sz="2000" spc="-55" dirty="0">
                <a:solidFill>
                  <a:srgbClr val="53838D"/>
                </a:solidFill>
                <a:latin typeface="Calibri"/>
                <a:cs typeface="Calibri"/>
              </a:rPr>
              <a:t>SETA </a:t>
            </a: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Quarterly Monitoring </a:t>
            </a:r>
            <a:r>
              <a:rPr lang="en-US" sz="2000" spc="-10" dirty="0">
                <a:solidFill>
                  <a:srgbClr val="53838D"/>
                </a:solidFill>
                <a:latin typeface="Calibri"/>
                <a:cs typeface="Calibri"/>
              </a:rPr>
              <a:t>Report </a:t>
            </a:r>
            <a:r>
              <a:rPr lang="en-US" sz="2000" spc="-15" dirty="0">
                <a:solidFill>
                  <a:srgbClr val="53838D"/>
                </a:solidFill>
                <a:latin typeface="Calibri"/>
                <a:cs typeface="Calibri"/>
              </a:rPr>
              <a:t>format  </a:t>
            </a:r>
            <a:r>
              <a:rPr lang="en-US" sz="2000" spc="-10" dirty="0">
                <a:solidFill>
                  <a:srgbClr val="53838D"/>
                </a:solidFill>
                <a:latin typeface="Calibri"/>
                <a:cs typeface="Calibri"/>
              </a:rPr>
              <a:t>through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an </a:t>
            </a:r>
            <a:r>
              <a:rPr lang="en-US" sz="2000" spc="-10" dirty="0">
                <a:solidFill>
                  <a:srgbClr val="53838D"/>
                </a:solidFill>
                <a:latin typeface="Calibri"/>
                <a:cs typeface="Calibri"/>
              </a:rPr>
              <a:t>automated </a:t>
            </a:r>
            <a:r>
              <a:rPr lang="en-US" sz="2000" spc="-25" dirty="0">
                <a:solidFill>
                  <a:srgbClr val="53838D"/>
                </a:solidFill>
                <a:latin typeface="Calibri"/>
                <a:cs typeface="Calibri"/>
              </a:rPr>
              <a:t>system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which </a:t>
            </a: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uses unit </a:t>
            </a:r>
            <a:r>
              <a:rPr lang="en-US" sz="2000" spc="-20" dirty="0">
                <a:solidFill>
                  <a:srgbClr val="53838D"/>
                </a:solidFill>
                <a:latin typeface="Calibri"/>
                <a:cs typeface="Calibri"/>
              </a:rPr>
              <a:t>record, </a:t>
            </a:r>
            <a:r>
              <a:rPr lang="en-US" sz="2000" spc="-15" dirty="0">
                <a:solidFill>
                  <a:srgbClr val="53838D"/>
                </a:solidFill>
                <a:latin typeface="Calibri"/>
                <a:cs typeface="Calibri"/>
              </a:rPr>
              <a:t>batch </a:t>
            </a: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file </a:t>
            </a:r>
            <a:r>
              <a:rPr lang="en-US" sz="2000" spc="-15" dirty="0">
                <a:solidFill>
                  <a:srgbClr val="53838D"/>
                </a:solidFill>
                <a:latin typeface="Calibri"/>
                <a:cs typeface="Calibri"/>
              </a:rPr>
              <a:t>data </a:t>
            </a:r>
            <a:r>
              <a:rPr lang="en-US" sz="2000" spc="-10" dirty="0">
                <a:solidFill>
                  <a:srgbClr val="53838D"/>
                </a:solidFill>
                <a:latin typeface="Calibri"/>
                <a:cs typeface="Calibri"/>
              </a:rPr>
              <a:t>collection process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which  will </a:t>
            </a:r>
            <a:r>
              <a:rPr lang="en-US" sz="2000" spc="-15" dirty="0">
                <a:solidFill>
                  <a:srgbClr val="53838D"/>
                </a:solidFill>
                <a:latin typeface="Calibri"/>
                <a:cs typeface="Calibri"/>
              </a:rPr>
              <a:t>feed data from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the </a:t>
            </a:r>
            <a:r>
              <a:rPr lang="en-US" sz="2000" spc="-75" dirty="0">
                <a:solidFill>
                  <a:srgbClr val="53838D"/>
                </a:solidFill>
                <a:latin typeface="Calibri"/>
                <a:cs typeface="Calibri"/>
              </a:rPr>
              <a:t>SETA’s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Indicium </a:t>
            </a:r>
            <a:r>
              <a:rPr lang="en-US" sz="2000" spc="-15" dirty="0">
                <a:solidFill>
                  <a:srgbClr val="53838D"/>
                </a:solidFill>
                <a:latin typeface="Calibri"/>
                <a:cs typeface="Calibri"/>
              </a:rPr>
              <a:t>into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the </a:t>
            </a: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Skills </a:t>
            </a:r>
            <a:r>
              <a:rPr lang="en-US" sz="2000" spc="-15" dirty="0">
                <a:solidFill>
                  <a:srgbClr val="53838D"/>
                </a:solidFill>
                <a:latin typeface="Calibri"/>
                <a:cs typeface="Calibri"/>
              </a:rPr>
              <a:t>Education </a:t>
            </a:r>
            <a:r>
              <a:rPr lang="en-US" sz="2000" dirty="0">
                <a:solidFill>
                  <a:srgbClr val="53838D"/>
                </a:solidFill>
                <a:latin typeface="Calibri"/>
                <a:cs typeface="Calibri"/>
              </a:rPr>
              <a:t>and </a:t>
            </a:r>
            <a:r>
              <a:rPr lang="en-US" sz="2000" spc="-25" dirty="0">
                <a:solidFill>
                  <a:srgbClr val="53838D"/>
                </a:solidFill>
                <a:latin typeface="Calibri"/>
                <a:cs typeface="Calibri"/>
              </a:rPr>
              <a:t>Training </a:t>
            </a: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Management  </a:t>
            </a:r>
            <a:r>
              <a:rPr lang="en-US" sz="2000" spc="-10" dirty="0">
                <a:solidFill>
                  <a:srgbClr val="53838D"/>
                </a:solidFill>
                <a:latin typeface="Calibri"/>
                <a:cs typeface="Calibri"/>
              </a:rPr>
              <a:t>Information </a:t>
            </a:r>
            <a:r>
              <a:rPr lang="en-US" sz="2000" spc="-20" dirty="0">
                <a:solidFill>
                  <a:srgbClr val="53838D"/>
                </a:solidFill>
                <a:latin typeface="Calibri"/>
                <a:cs typeface="Calibri"/>
              </a:rPr>
              <a:t>System</a:t>
            </a:r>
            <a:r>
              <a:rPr lang="en-US" sz="2000" spc="-35" dirty="0">
                <a:solidFill>
                  <a:srgbClr val="53838D"/>
                </a:solidFill>
                <a:latin typeface="Calibri"/>
                <a:cs typeface="Calibri"/>
              </a:rPr>
              <a:t> </a:t>
            </a:r>
            <a:r>
              <a:rPr lang="en-US" sz="2000" spc="-5" dirty="0">
                <a:solidFill>
                  <a:srgbClr val="53838D"/>
                </a:solidFill>
                <a:latin typeface="Calibri"/>
                <a:cs typeface="Calibri"/>
              </a:rPr>
              <a:t>(SETMIS).</a:t>
            </a:r>
            <a:endParaRPr lang="en-US" sz="2000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3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01406" y="249506"/>
            <a:ext cx="12113261" cy="5982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15" dirty="0"/>
              <a:t>What </a:t>
            </a:r>
            <a:r>
              <a:rPr sz="3800" dirty="0"/>
              <a:t>is this</a:t>
            </a:r>
            <a:r>
              <a:rPr sz="3800" spc="-50" dirty="0"/>
              <a:t> </a:t>
            </a:r>
            <a:r>
              <a:rPr sz="3800" dirty="0"/>
              <a:t>SETMIS</a:t>
            </a:r>
            <a:r>
              <a:rPr lang="en-US" sz="3800" dirty="0"/>
              <a:t>?</a:t>
            </a:r>
            <a:endParaRPr sz="380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1706117"/>
            <a:ext cx="12011660" cy="1962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SETMIS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is a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data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warehouse that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act as a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feeder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management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information </a:t>
            </a:r>
            <a:r>
              <a:rPr sz="2400" spc="-25" dirty="0">
                <a:solidFill>
                  <a:srgbClr val="53838D"/>
                </a:solidFill>
                <a:latin typeface="Calibri"/>
                <a:cs typeface="Calibri"/>
              </a:rPr>
              <a:t>system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53838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HETMIS.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53838D"/>
              </a:buClr>
              <a:buFont typeface="Arial"/>
              <a:buChar char="•"/>
            </a:pPr>
            <a:endParaRPr sz="3750" dirty="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overall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objective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of HETMIS,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and as a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result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SETMIS,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is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to create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credible,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integrated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and 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unified view of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skills supply side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in the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country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to improve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skills planning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meet the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needs  of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an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inclusive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growth path </a:t>
            </a:r>
            <a:r>
              <a:rPr sz="2400" spc="-20" dirty="0">
                <a:solidFill>
                  <a:srgbClr val="53838D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country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468" y="44653"/>
            <a:ext cx="271653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/>
              <a:t>Expe</a:t>
            </a:r>
            <a:r>
              <a:rPr sz="3800" spc="10" dirty="0"/>
              <a:t>c</a:t>
            </a:r>
            <a:r>
              <a:rPr sz="3800" spc="-40" dirty="0"/>
              <a:t>t</a:t>
            </a:r>
            <a:r>
              <a:rPr sz="3800" spc="-45" dirty="0"/>
              <a:t>a</a:t>
            </a:r>
            <a:r>
              <a:rPr sz="3800" spc="-15" dirty="0"/>
              <a:t>t</a:t>
            </a:r>
            <a:r>
              <a:rPr sz="3800" dirty="0"/>
              <a:t>io</a:t>
            </a:r>
            <a:r>
              <a:rPr sz="3800" spc="-10" dirty="0"/>
              <a:t>n</a:t>
            </a:r>
            <a:r>
              <a:rPr sz="3800" dirty="0"/>
              <a:t>s;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188467" y="1534159"/>
            <a:ext cx="11355831" cy="44839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26034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Data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quality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paramount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importance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as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data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gets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used </a:t>
            </a:r>
            <a:r>
              <a:rPr sz="2400" spc="-20" dirty="0">
                <a:solidFill>
                  <a:srgbClr val="53838D"/>
                </a:solidFill>
                <a:latin typeface="Calibri"/>
                <a:cs typeface="Calibri"/>
              </a:rPr>
              <a:t>for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decision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making and also </a:t>
            </a:r>
            <a:r>
              <a:rPr sz="2400" spc="-20" dirty="0">
                <a:solidFill>
                  <a:srgbClr val="53838D"/>
                </a:solidFill>
                <a:latin typeface="Calibri"/>
                <a:cs typeface="Calibri"/>
              </a:rPr>
              <a:t>for 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planning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purposes.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3838D"/>
              </a:buClr>
              <a:buFont typeface="Arial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1300" marR="215900" indent="-228600">
              <a:lnSpc>
                <a:spcPts val="2590"/>
              </a:lnSpc>
              <a:spcBef>
                <a:spcPts val="1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0" dirty="0">
                <a:solidFill>
                  <a:srgbClr val="53838D"/>
                </a:solidFill>
                <a:latin typeface="Calibri"/>
                <a:cs typeface="Calibri"/>
              </a:rPr>
              <a:t>At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all times, </a:t>
            </a:r>
            <a:r>
              <a:rPr sz="2400" spc="-45" dirty="0">
                <a:solidFill>
                  <a:srgbClr val="53838D"/>
                </a:solidFill>
                <a:latin typeface="Calibri"/>
                <a:cs typeface="Calibri"/>
              </a:rPr>
              <a:t>SETAs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are to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ensure that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our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data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submitted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SETMIS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quality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assured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and 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complete.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3838D"/>
              </a:buClr>
              <a:buFont typeface="Arial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1300" marR="982344" indent="-228600">
              <a:lnSpc>
                <a:spcPts val="2590"/>
              </a:lnSpc>
              <a:spcBef>
                <a:spcPts val="167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DHET on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regular basis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conduct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its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own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data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quality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assurance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and alerts </a:t>
            </a:r>
            <a:r>
              <a:rPr sz="2400" spc="-45" dirty="0">
                <a:solidFill>
                  <a:srgbClr val="53838D"/>
                </a:solidFill>
                <a:latin typeface="Calibri"/>
                <a:cs typeface="Calibri"/>
              </a:rPr>
              <a:t>SETAs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on  discrepancies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found </a:t>
            </a:r>
            <a:r>
              <a:rPr sz="2400" spc="-20" dirty="0">
                <a:solidFill>
                  <a:srgbClr val="53838D"/>
                </a:solidFill>
                <a:latin typeface="Calibri"/>
                <a:cs typeface="Calibri"/>
              </a:rPr>
              <a:t>for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correction and/or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resubmission</a:t>
            </a:r>
            <a:r>
              <a:rPr sz="2400" spc="5" dirty="0">
                <a:solidFill>
                  <a:srgbClr val="53838D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“ERRORS”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3838D"/>
              </a:buClr>
              <a:buFont typeface="Arial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660"/>
              </a:spcBef>
              <a:buFont typeface="Arial"/>
              <a:buChar char="•"/>
              <a:tabLst>
                <a:tab pos="241300" algn="l"/>
                <a:tab pos="1550670" algn="l"/>
              </a:tabLst>
            </a:pP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For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reporting purposes,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data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analysis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conducted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hence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accuracy of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data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submission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/ 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capturing	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significantly critical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the</a:t>
            </a:r>
            <a:r>
              <a:rPr sz="2400" spc="-145" dirty="0">
                <a:solidFill>
                  <a:srgbClr val="53838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Seta.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399" y="995030"/>
            <a:ext cx="9887193" cy="471347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spc="-5" dirty="0">
                <a:solidFill>
                  <a:srgbClr val="53838D"/>
                </a:solidFill>
                <a:uFill>
                  <a:solidFill>
                    <a:srgbClr val="53838D"/>
                  </a:solidFill>
                </a:uFill>
                <a:latin typeface="Calibri"/>
                <a:cs typeface="Calibri"/>
              </a:rPr>
              <a:t>SETMIS </a:t>
            </a:r>
            <a:r>
              <a:rPr sz="2800" u="heavy" spc="-20" dirty="0">
                <a:solidFill>
                  <a:srgbClr val="53838D"/>
                </a:solidFill>
                <a:uFill>
                  <a:solidFill>
                    <a:srgbClr val="53838D"/>
                  </a:solidFill>
                </a:uFill>
                <a:latin typeface="Calibri"/>
                <a:cs typeface="Calibri"/>
              </a:rPr>
              <a:t>data </a:t>
            </a:r>
            <a:r>
              <a:rPr sz="2800" u="heavy" spc="-10" dirty="0">
                <a:solidFill>
                  <a:srgbClr val="53838D"/>
                </a:solidFill>
                <a:uFill>
                  <a:solidFill>
                    <a:srgbClr val="53838D"/>
                  </a:solidFill>
                </a:uFill>
                <a:latin typeface="Calibri"/>
                <a:cs typeface="Calibri"/>
              </a:rPr>
              <a:t>collection </a:t>
            </a:r>
            <a:r>
              <a:rPr sz="2800" u="heavy" spc="-5" dirty="0">
                <a:solidFill>
                  <a:srgbClr val="53838D"/>
                </a:solidFill>
                <a:uFill>
                  <a:solidFill>
                    <a:srgbClr val="53838D"/>
                  </a:solidFill>
                </a:uFill>
                <a:latin typeface="Calibri"/>
                <a:cs typeface="Calibri"/>
              </a:rPr>
              <a:t>and </a:t>
            </a:r>
            <a:r>
              <a:rPr sz="2800" u="heavy" spc="-10" dirty="0">
                <a:solidFill>
                  <a:srgbClr val="53838D"/>
                </a:solidFill>
                <a:uFill>
                  <a:solidFill>
                    <a:srgbClr val="53838D"/>
                  </a:solidFill>
                </a:uFill>
                <a:latin typeface="Calibri"/>
                <a:cs typeface="Calibri"/>
              </a:rPr>
              <a:t>submission</a:t>
            </a:r>
            <a:r>
              <a:rPr sz="2800" u="heavy" spc="110" dirty="0">
                <a:solidFill>
                  <a:srgbClr val="53838D"/>
                </a:solidFill>
                <a:uFill>
                  <a:solidFill>
                    <a:srgbClr val="53838D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solidFill>
                  <a:srgbClr val="53838D"/>
                </a:solidFill>
                <a:uFill>
                  <a:solidFill>
                    <a:srgbClr val="53838D"/>
                  </a:solidFill>
                </a:uFill>
                <a:latin typeface="Calibri"/>
                <a:cs typeface="Calibri"/>
              </a:rPr>
              <a:t>process</a:t>
            </a:r>
            <a:endParaRPr sz="2800" dirty="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lang="en-US" sz="2800" spc="-5" dirty="0">
                <a:solidFill>
                  <a:srgbClr val="53838D"/>
                </a:solidFill>
                <a:latin typeface="Calibri"/>
                <a:cs typeface="Calibri"/>
              </a:rPr>
              <a:t>Adapt IT LMIS</a:t>
            </a:r>
            <a:r>
              <a:rPr sz="2800" spc="-5" dirty="0">
                <a:solidFill>
                  <a:srgbClr val="53838D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53838D"/>
                </a:solidFill>
                <a:latin typeface="Calibri"/>
                <a:cs typeface="Calibri"/>
              </a:rPr>
              <a:t>feeding </a:t>
            </a:r>
            <a:r>
              <a:rPr sz="2800" spc="-5" dirty="0">
                <a:solidFill>
                  <a:srgbClr val="53838D"/>
                </a:solidFill>
                <a:latin typeface="Calibri"/>
                <a:cs typeface="Calibri"/>
              </a:rPr>
              <a:t>based on </a:t>
            </a:r>
            <a:r>
              <a:rPr sz="2800" spc="-20" dirty="0">
                <a:solidFill>
                  <a:srgbClr val="53838D"/>
                </a:solidFill>
                <a:latin typeface="Calibri"/>
                <a:cs typeface="Calibri"/>
              </a:rPr>
              <a:t>stakeholder</a:t>
            </a:r>
            <a:r>
              <a:rPr sz="2800" spc="55" dirty="0">
                <a:solidFill>
                  <a:srgbClr val="53838D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53838D"/>
                </a:solidFill>
                <a:latin typeface="Calibri"/>
                <a:cs typeface="Calibri"/>
              </a:rPr>
              <a:t>data;</a:t>
            </a:r>
            <a:endParaRPr sz="2800" dirty="0">
              <a:latin typeface="Calibri"/>
              <a:cs typeface="Calibri"/>
            </a:endParaRPr>
          </a:p>
          <a:p>
            <a:pPr marL="712470" lvl="1" indent="-243204">
              <a:lnSpc>
                <a:spcPct val="100000"/>
              </a:lnSpc>
              <a:spcBef>
                <a:spcPts val="245"/>
              </a:spcBef>
              <a:buSzPct val="95833"/>
              <a:buFont typeface="Wingdings"/>
              <a:buChar char=""/>
              <a:tabLst>
                <a:tab pos="713105" algn="l"/>
              </a:tabLst>
            </a:pPr>
            <a:r>
              <a:rPr sz="2400" spc="-45" dirty="0">
                <a:solidFill>
                  <a:srgbClr val="53838D"/>
                </a:solidFill>
                <a:latin typeface="Calibri"/>
                <a:cs typeface="Calibri"/>
              </a:rPr>
              <a:t>SETAs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data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extraction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module </a:t>
            </a:r>
            <a:r>
              <a:rPr sz="2400" spc="-20" dirty="0">
                <a:solidFill>
                  <a:srgbClr val="53838D"/>
                </a:solidFill>
                <a:latin typeface="Calibri"/>
                <a:cs typeface="Calibri"/>
              </a:rPr>
              <a:t>for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transmission</a:t>
            </a:r>
            <a:endParaRPr sz="2400" dirty="0">
              <a:latin typeface="Calibri"/>
              <a:cs typeface="Calibri"/>
            </a:endParaRPr>
          </a:p>
          <a:p>
            <a:pPr marL="712470" lvl="1" indent="-243204">
              <a:lnSpc>
                <a:spcPct val="100000"/>
              </a:lnSpc>
              <a:spcBef>
                <a:spcPts val="219"/>
              </a:spcBef>
              <a:buSzPct val="95833"/>
              <a:buFont typeface="Wingdings"/>
              <a:buChar char=""/>
              <a:tabLst>
                <a:tab pos="713105" algn="l"/>
              </a:tabLst>
            </a:pPr>
            <a:r>
              <a:rPr sz="2400" spc="-45" dirty="0">
                <a:solidFill>
                  <a:srgbClr val="53838D"/>
                </a:solidFill>
                <a:latin typeface="Calibri"/>
                <a:cs typeface="Calibri"/>
              </a:rPr>
              <a:t>SETAs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data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validation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and</a:t>
            </a:r>
            <a:r>
              <a:rPr sz="2400" spc="45" dirty="0">
                <a:solidFill>
                  <a:srgbClr val="53838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transmission</a:t>
            </a:r>
            <a:endParaRPr sz="2400" dirty="0">
              <a:latin typeface="Calibri"/>
              <a:cs typeface="Calibri"/>
            </a:endParaRPr>
          </a:p>
          <a:p>
            <a:pPr marL="712470" lvl="1" indent="-243204">
              <a:lnSpc>
                <a:spcPct val="100000"/>
              </a:lnSpc>
              <a:spcBef>
                <a:spcPts val="200"/>
              </a:spcBef>
              <a:buSzPct val="95833"/>
              <a:buFont typeface="Wingdings"/>
              <a:buChar char=""/>
              <a:tabLst>
                <a:tab pos="713105" algn="l"/>
              </a:tabLst>
            </a:pP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EDUktiV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validation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submission</a:t>
            </a:r>
            <a:r>
              <a:rPr sz="2400" spc="-30" dirty="0">
                <a:solidFill>
                  <a:srgbClr val="53838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utility</a:t>
            </a:r>
            <a:endParaRPr sz="2400" dirty="0">
              <a:latin typeface="Calibri"/>
              <a:cs typeface="Calibri"/>
            </a:endParaRPr>
          </a:p>
          <a:p>
            <a:pPr marL="712470" lvl="1" indent="-243204">
              <a:lnSpc>
                <a:spcPct val="100000"/>
              </a:lnSpc>
              <a:spcBef>
                <a:spcPts val="220"/>
              </a:spcBef>
              <a:buSzPct val="95833"/>
              <a:buFont typeface="Wingdings"/>
              <a:buChar char=""/>
              <a:tabLst>
                <a:tab pos="713105" algn="l"/>
              </a:tabLst>
            </a:pP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DHET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data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loading</a:t>
            </a:r>
            <a:r>
              <a:rPr sz="2400" spc="-25" dirty="0">
                <a:solidFill>
                  <a:srgbClr val="53838D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procedure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u="heavy" spc="-10" dirty="0">
                <a:solidFill>
                  <a:srgbClr val="53838D"/>
                </a:solidFill>
                <a:uFill>
                  <a:solidFill>
                    <a:srgbClr val="53838D"/>
                  </a:solidFill>
                </a:uFill>
                <a:latin typeface="Calibri"/>
                <a:cs typeface="Calibri"/>
              </a:rPr>
              <a:t>DHET </a:t>
            </a:r>
            <a:r>
              <a:rPr sz="2800" u="heavy" spc="-5" dirty="0">
                <a:solidFill>
                  <a:srgbClr val="53838D"/>
                </a:solidFill>
                <a:uFill>
                  <a:solidFill>
                    <a:srgbClr val="53838D"/>
                  </a:solidFill>
                </a:uFill>
                <a:latin typeface="Calibri"/>
                <a:cs typeface="Calibri"/>
              </a:rPr>
              <a:t>SETMIS </a:t>
            </a:r>
            <a:r>
              <a:rPr sz="2800" u="heavy" spc="-15" dirty="0">
                <a:solidFill>
                  <a:srgbClr val="53838D"/>
                </a:solidFill>
                <a:uFill>
                  <a:solidFill>
                    <a:srgbClr val="53838D"/>
                  </a:solidFill>
                </a:uFill>
                <a:latin typeface="Calibri"/>
                <a:cs typeface="Calibri"/>
              </a:rPr>
              <a:t>day-to-day</a:t>
            </a:r>
            <a:r>
              <a:rPr sz="2800" u="heavy" spc="30" dirty="0">
                <a:solidFill>
                  <a:srgbClr val="53838D"/>
                </a:solidFill>
                <a:uFill>
                  <a:solidFill>
                    <a:srgbClr val="53838D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solidFill>
                  <a:srgbClr val="53838D"/>
                </a:solidFill>
                <a:uFill>
                  <a:solidFill>
                    <a:srgbClr val="53838D"/>
                  </a:solidFill>
                </a:uFill>
                <a:latin typeface="Calibri"/>
                <a:cs typeface="Calibri"/>
              </a:rPr>
              <a:t>management</a:t>
            </a:r>
            <a:endParaRPr sz="2800" dirty="0">
              <a:latin typeface="Calibri"/>
              <a:cs typeface="Calibri"/>
            </a:endParaRPr>
          </a:p>
          <a:p>
            <a:pPr marL="712470" lvl="1" indent="-243204">
              <a:lnSpc>
                <a:spcPct val="100000"/>
              </a:lnSpc>
              <a:spcBef>
                <a:spcPts val="245"/>
              </a:spcBef>
              <a:buSzPct val="95833"/>
              <a:buFont typeface="Wingdings"/>
              <a:buChar char=""/>
              <a:tabLst>
                <a:tab pos="713105" algn="l"/>
              </a:tabLst>
            </a:pP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Data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submission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feedback</a:t>
            </a:r>
            <a:r>
              <a:rPr sz="2400" spc="-25" dirty="0">
                <a:solidFill>
                  <a:srgbClr val="53838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reports</a:t>
            </a:r>
            <a:endParaRPr sz="2400" dirty="0">
              <a:latin typeface="Calibri"/>
              <a:cs typeface="Calibri"/>
            </a:endParaRPr>
          </a:p>
          <a:p>
            <a:pPr marL="712470" lvl="1" indent="-243204">
              <a:lnSpc>
                <a:spcPct val="100000"/>
              </a:lnSpc>
              <a:spcBef>
                <a:spcPts val="204"/>
              </a:spcBef>
              <a:buSzPct val="95833"/>
              <a:buFont typeface="Wingdings"/>
              <a:buChar char=""/>
              <a:tabLst>
                <a:tab pos="713105" algn="l"/>
              </a:tabLst>
            </a:pP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Data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quality </a:t>
            </a:r>
            <a:r>
              <a:rPr sz="2400" dirty="0">
                <a:solidFill>
                  <a:srgbClr val="53838D"/>
                </a:solidFill>
                <a:latin typeface="Calibri"/>
                <a:cs typeface="Calibri"/>
              </a:rPr>
              <a:t>and</a:t>
            </a:r>
            <a:r>
              <a:rPr sz="2400" spc="-20" dirty="0">
                <a:solidFill>
                  <a:srgbClr val="53838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analysis</a:t>
            </a:r>
            <a:endParaRPr sz="2400" dirty="0">
              <a:latin typeface="Calibri"/>
              <a:cs typeface="Calibri"/>
            </a:endParaRPr>
          </a:p>
          <a:p>
            <a:pPr marL="712470" lvl="1" indent="-243204">
              <a:lnSpc>
                <a:spcPct val="100000"/>
              </a:lnSpc>
              <a:spcBef>
                <a:spcPts val="215"/>
              </a:spcBef>
              <a:buSzPct val="95833"/>
              <a:buFont typeface="Wingdings"/>
              <a:buChar char=""/>
              <a:tabLst>
                <a:tab pos="713105" algn="l"/>
              </a:tabLst>
            </a:pPr>
            <a:r>
              <a:rPr sz="2400" spc="-15" dirty="0">
                <a:solidFill>
                  <a:srgbClr val="53838D"/>
                </a:solidFill>
                <a:latin typeface="Calibri"/>
                <a:cs typeface="Calibri"/>
              </a:rPr>
              <a:t>Data </a:t>
            </a:r>
            <a:r>
              <a:rPr sz="2400" spc="-5" dirty="0">
                <a:solidFill>
                  <a:srgbClr val="53838D"/>
                </a:solidFill>
                <a:latin typeface="Calibri"/>
                <a:cs typeface="Calibri"/>
              </a:rPr>
              <a:t>submission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declaration</a:t>
            </a:r>
            <a:r>
              <a:rPr sz="2400" spc="-30" dirty="0">
                <a:solidFill>
                  <a:srgbClr val="53838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3838D"/>
                </a:solidFill>
                <a:latin typeface="Calibri"/>
                <a:cs typeface="Calibri"/>
              </a:rPr>
              <a:t>processing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4401" y="519153"/>
            <a:ext cx="9855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+mn-lt"/>
              </a:rPr>
              <a:t>How is </a:t>
            </a:r>
            <a:r>
              <a:rPr sz="2800" spc="-20" dirty="0">
                <a:latin typeface="+mn-lt"/>
              </a:rPr>
              <a:t>Seta </a:t>
            </a:r>
            <a:r>
              <a:rPr sz="2800" spc="-10" dirty="0">
                <a:latin typeface="+mn-lt"/>
              </a:rPr>
              <a:t>responsible, </a:t>
            </a:r>
            <a:r>
              <a:rPr sz="2800" spc="-15" dirty="0">
                <a:latin typeface="+mn-lt"/>
              </a:rPr>
              <a:t>what </a:t>
            </a:r>
            <a:r>
              <a:rPr sz="2800" spc="-5" dirty="0">
                <a:latin typeface="+mn-lt"/>
              </a:rPr>
              <a:t>is </a:t>
            </a:r>
            <a:r>
              <a:rPr sz="2800" spc="-15" dirty="0">
                <a:latin typeface="+mn-lt"/>
              </a:rPr>
              <a:t>required from</a:t>
            </a:r>
            <a:r>
              <a:rPr sz="2800" spc="65" dirty="0">
                <a:latin typeface="+mn-lt"/>
              </a:rPr>
              <a:t> </a:t>
            </a:r>
            <a:r>
              <a:rPr sz="2800" spc="-20" dirty="0">
                <a:latin typeface="+mn-lt"/>
              </a:rPr>
              <a:t>Stakeholders</a:t>
            </a:r>
            <a:endParaRPr sz="280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270000"/>
            <a:ext cx="11889104" cy="4765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8620" algn="l"/>
                <a:tab pos="4473575" algn="l"/>
              </a:tabLst>
            </a:pPr>
            <a:r>
              <a:rPr sz="2400" b="1" spc="-10" dirty="0">
                <a:solidFill>
                  <a:srgbClr val="1F3863"/>
                </a:solidFill>
                <a:latin typeface="Calibri"/>
                <a:cs typeface="Calibri"/>
              </a:rPr>
              <a:t>Information	</a:t>
            </a:r>
            <a:r>
              <a:rPr sz="2400" b="1" dirty="0">
                <a:solidFill>
                  <a:srgbClr val="1F3863"/>
                </a:solidFill>
                <a:latin typeface="Calibri"/>
                <a:cs typeface="Calibri"/>
              </a:rPr>
              <a:t>is</a:t>
            </a:r>
            <a:r>
              <a:rPr sz="2400" b="1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Calibri"/>
                <a:cs typeface="Calibri"/>
              </a:rPr>
              <a:t>reported</a:t>
            </a:r>
            <a:r>
              <a:rPr sz="24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1F3863"/>
                </a:solidFill>
                <a:latin typeface="Calibri"/>
                <a:cs typeface="Calibri"/>
              </a:rPr>
              <a:t>quarterly,	</a:t>
            </a:r>
            <a:r>
              <a:rPr sz="2400" b="1" spc="-5" dirty="0">
                <a:solidFill>
                  <a:srgbClr val="1F3863"/>
                </a:solidFill>
                <a:latin typeface="Calibri"/>
                <a:cs typeface="Calibri"/>
              </a:rPr>
              <a:t>within the financial </a:t>
            </a:r>
            <a:r>
              <a:rPr sz="2400" b="1" spc="-10" dirty="0">
                <a:solidFill>
                  <a:srgbClr val="1F3863"/>
                </a:solidFill>
                <a:latin typeface="Calibri"/>
                <a:cs typeface="Calibri"/>
              </a:rPr>
              <a:t>year</a:t>
            </a:r>
            <a:r>
              <a:rPr sz="2400" b="1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Calibri"/>
                <a:cs typeface="Calibri"/>
              </a:rPr>
              <a:t>(20</a:t>
            </a:r>
            <a:r>
              <a:rPr lang="en-GB" sz="2400" b="1" spc="-10" dirty="0">
                <a:solidFill>
                  <a:srgbClr val="1F3863"/>
                </a:solidFill>
                <a:latin typeface="Calibri"/>
                <a:cs typeface="Calibri"/>
              </a:rPr>
              <a:t>21</a:t>
            </a:r>
            <a:r>
              <a:rPr sz="2400" b="1" spc="-10" dirty="0">
                <a:solidFill>
                  <a:srgbClr val="1F3863"/>
                </a:solidFill>
                <a:latin typeface="Calibri"/>
                <a:cs typeface="Calibri"/>
              </a:rPr>
              <a:t>-202</a:t>
            </a:r>
            <a:r>
              <a:rPr lang="en-GB" sz="2400" b="1" spc="-10" dirty="0">
                <a:solidFill>
                  <a:srgbClr val="1F3863"/>
                </a:solidFill>
                <a:latin typeface="Calibri"/>
                <a:cs typeface="Calibri"/>
              </a:rPr>
              <a:t>2</a:t>
            </a:r>
            <a:r>
              <a:rPr sz="2400" b="1" spc="-10" dirty="0">
                <a:solidFill>
                  <a:srgbClr val="1F3863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 dirty="0">
              <a:latin typeface="Calibri"/>
              <a:cs typeface="Calibri"/>
            </a:endParaRPr>
          </a:p>
          <a:p>
            <a:pPr marL="80645">
              <a:lnSpc>
                <a:spcPts val="2735"/>
              </a:lnSpc>
            </a:pPr>
            <a:r>
              <a:rPr sz="2400" b="1" spc="-10" dirty="0">
                <a:solidFill>
                  <a:srgbClr val="1F3863"/>
                </a:solidFill>
                <a:latin typeface="Calibri"/>
                <a:cs typeface="Calibri"/>
              </a:rPr>
              <a:t>Providers, Employers </a:t>
            </a:r>
            <a:r>
              <a:rPr sz="2400" b="1" dirty="0">
                <a:solidFill>
                  <a:srgbClr val="1F3863"/>
                </a:solidFill>
                <a:latin typeface="Calibri"/>
                <a:cs typeface="Calibri"/>
              </a:rPr>
              <a:t>and other </a:t>
            </a:r>
            <a:r>
              <a:rPr sz="2400" b="1" spc="-5" dirty="0">
                <a:solidFill>
                  <a:srgbClr val="1F3863"/>
                </a:solidFill>
                <a:latin typeface="Calibri"/>
                <a:cs typeface="Calibri"/>
              </a:rPr>
              <a:t>DG</a:t>
            </a:r>
            <a:r>
              <a:rPr sz="2400" b="1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Calibri"/>
                <a:cs typeface="Calibri"/>
              </a:rPr>
              <a:t>recipients;</a:t>
            </a:r>
            <a:endParaRPr sz="2400" dirty="0">
              <a:latin typeface="Calibri"/>
              <a:cs typeface="Calibri"/>
            </a:endParaRPr>
          </a:p>
          <a:p>
            <a:pPr marL="12700" marR="525145">
              <a:lnSpc>
                <a:spcPts val="2590"/>
              </a:lnSpc>
              <a:spcBef>
                <a:spcPts val="185"/>
              </a:spcBef>
              <a:tabLst>
                <a:tab pos="702945" algn="l"/>
                <a:tab pos="703580" algn="l"/>
              </a:tabLst>
            </a:pP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Information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and learner </a:t>
            </a:r>
            <a:r>
              <a:rPr sz="2400" spc="-15" dirty="0">
                <a:solidFill>
                  <a:srgbClr val="1F3863"/>
                </a:solidFill>
                <a:latin typeface="Calibri"/>
                <a:cs typeface="Calibri"/>
              </a:rPr>
              <a:t>registration </a:t>
            </a: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be </a:t>
            </a: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captured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in the </a:t>
            </a: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correct quarter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as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per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the  </a:t>
            </a:r>
            <a:r>
              <a:rPr sz="2400" spc="-15" dirty="0">
                <a:solidFill>
                  <a:srgbClr val="1F3863"/>
                </a:solidFill>
                <a:latin typeface="Calibri"/>
                <a:cs typeface="Calibri"/>
              </a:rPr>
              <a:t>start date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 programme.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 dirty="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</a:pP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The </a:t>
            </a:r>
            <a:r>
              <a:rPr sz="2800" b="1" spc="-15" dirty="0">
                <a:solidFill>
                  <a:srgbClr val="1F3863"/>
                </a:solidFill>
                <a:latin typeface="Calibri"/>
                <a:cs typeface="Calibri"/>
              </a:rPr>
              <a:t>quarters are </a:t>
            </a:r>
            <a:r>
              <a:rPr sz="2800" b="1" spc="-5" dirty="0">
                <a:solidFill>
                  <a:srgbClr val="1F3863"/>
                </a:solidFill>
                <a:latin typeface="Calibri"/>
                <a:cs typeface="Calibri"/>
              </a:rPr>
              <a:t>as</a:t>
            </a:r>
            <a:r>
              <a:rPr sz="2800" b="1" spc="8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1F3863"/>
                </a:solidFill>
                <a:latin typeface="Calibri"/>
                <a:cs typeface="Calibri"/>
              </a:rPr>
              <a:t>follows: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2335"/>
              </a:spcBef>
            </a:pP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Q1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–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April, 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May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and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June 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(</a:t>
            </a:r>
            <a:r>
              <a:rPr lang="en-GB" sz="2400" b="1" spc="-10" dirty="0">
                <a:solidFill>
                  <a:srgbClr val="1F4E79"/>
                </a:solidFill>
                <a:latin typeface="Calibri"/>
                <a:cs typeface="Calibri"/>
              </a:rPr>
              <a:t>15 July 2021 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Quarter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already</a:t>
            </a:r>
            <a:r>
              <a:rPr sz="2400" b="1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passed)</a:t>
            </a:r>
            <a:endParaRPr sz="2400" dirty="0">
              <a:latin typeface="Calibri"/>
              <a:cs typeface="Calibri"/>
            </a:endParaRPr>
          </a:p>
          <a:p>
            <a:pPr marL="12700" marR="375285">
              <a:lnSpc>
                <a:spcPts val="2590"/>
              </a:lnSpc>
              <a:spcBef>
                <a:spcPts val="185"/>
              </a:spcBef>
            </a:pP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Q2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– </a:t>
            </a:r>
            <a:r>
              <a:rPr sz="2400" b="1" spc="-35" dirty="0">
                <a:solidFill>
                  <a:srgbClr val="1F4E79"/>
                </a:solidFill>
                <a:latin typeface="Calibri"/>
                <a:cs typeface="Calibri"/>
              </a:rPr>
              <a:t>July, 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August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and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September (Last 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date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of 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entering 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data 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by 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Stakeholder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– 30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September  20</a:t>
            </a:r>
            <a:r>
              <a:rPr lang="en-GB" sz="2400" b="1" spc="-5" dirty="0">
                <a:solidFill>
                  <a:srgbClr val="1F4E79"/>
                </a:solidFill>
                <a:latin typeface="Calibri"/>
                <a:cs typeface="Calibri"/>
              </a:rPr>
              <a:t>21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12700" marR="936625">
              <a:lnSpc>
                <a:spcPts val="2590"/>
              </a:lnSpc>
              <a:spcBef>
                <a:spcPts val="5"/>
              </a:spcBef>
            </a:pP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Q3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– </a:t>
            </a:r>
            <a:r>
              <a:rPr sz="2400" b="1" spc="-30" dirty="0">
                <a:solidFill>
                  <a:srgbClr val="1F4E79"/>
                </a:solidFill>
                <a:latin typeface="Calibri"/>
                <a:cs typeface="Calibri"/>
              </a:rPr>
              <a:t>October,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November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and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December (Last 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date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of 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entering 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data 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by 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Stakeholder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–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31  December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20</a:t>
            </a:r>
            <a:r>
              <a:rPr lang="en-GB" sz="2400" b="1" spc="-5" dirty="0">
                <a:solidFill>
                  <a:srgbClr val="1F4E79"/>
                </a:solidFill>
                <a:latin typeface="Calibri"/>
                <a:cs typeface="Calibri"/>
              </a:rPr>
              <a:t>21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6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Q4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–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January,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February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March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(Last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date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entering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data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by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Stakeholder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– 31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March</a:t>
            </a:r>
            <a:r>
              <a:rPr sz="240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202</a:t>
            </a:r>
            <a:r>
              <a:rPr lang="en-GB" sz="240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82313" y="331660"/>
            <a:ext cx="1217704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latin typeface="+mn-lt"/>
              </a:rPr>
              <a:t>How</a:t>
            </a:r>
            <a:r>
              <a:rPr sz="3400" spc="-5" dirty="0"/>
              <a:t> </a:t>
            </a:r>
            <a:r>
              <a:rPr sz="2400" spc="-5" dirty="0">
                <a:latin typeface="+mn-lt"/>
              </a:rPr>
              <a:t>is </a:t>
            </a:r>
            <a:r>
              <a:rPr sz="2400" spc="-20" dirty="0">
                <a:latin typeface="+mn-lt"/>
              </a:rPr>
              <a:t>Seta </a:t>
            </a:r>
            <a:r>
              <a:rPr sz="2400" spc="-10" dirty="0">
                <a:latin typeface="+mn-lt"/>
              </a:rPr>
              <a:t>responsible, </a:t>
            </a:r>
            <a:r>
              <a:rPr sz="2400" spc="-15" dirty="0">
                <a:latin typeface="+mn-lt"/>
              </a:rPr>
              <a:t>what </a:t>
            </a:r>
            <a:r>
              <a:rPr sz="2400" spc="-5" dirty="0">
                <a:latin typeface="+mn-lt"/>
              </a:rPr>
              <a:t>is </a:t>
            </a:r>
            <a:r>
              <a:rPr sz="2400" spc="-20" dirty="0">
                <a:latin typeface="+mn-lt"/>
              </a:rPr>
              <a:t>re</a:t>
            </a:r>
            <a:r>
              <a:rPr lang="en-US" sz="2400" spc="-20" dirty="0">
                <a:latin typeface="+mn-lt"/>
              </a:rPr>
              <a:t>quired</a:t>
            </a:r>
            <a:r>
              <a:rPr sz="2400" spc="-20" dirty="0">
                <a:latin typeface="+mn-lt"/>
              </a:rPr>
              <a:t> </a:t>
            </a:r>
            <a:r>
              <a:rPr lang="en-GB" sz="2400" spc="-20" dirty="0">
                <a:latin typeface="+mn-lt"/>
              </a:rPr>
              <a:t>from</a:t>
            </a:r>
            <a:r>
              <a:rPr sz="2400" spc="165" dirty="0">
                <a:latin typeface="+mn-lt"/>
              </a:rPr>
              <a:t> </a:t>
            </a:r>
            <a:r>
              <a:rPr sz="2400" spc="-20" dirty="0">
                <a:latin typeface="+mn-lt"/>
              </a:rPr>
              <a:t>Stakeholders</a:t>
            </a:r>
            <a:r>
              <a:rPr lang="en-US" sz="2400" spc="-20" dirty="0">
                <a:latin typeface="+mn-lt"/>
              </a:rPr>
              <a:t>? </a:t>
            </a:r>
            <a:endParaRPr sz="240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8" y="1330960"/>
            <a:ext cx="12418062" cy="3494931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161290">
              <a:lnSpc>
                <a:spcPts val="3030"/>
              </a:lnSpc>
              <a:spcBef>
                <a:spcPts val="475"/>
              </a:spcBef>
              <a:tabLst>
                <a:tab pos="3856354" algn="l"/>
              </a:tabLst>
            </a:pPr>
            <a:r>
              <a:rPr sz="2000" spc="-20" dirty="0">
                <a:solidFill>
                  <a:srgbClr val="1F3863"/>
                </a:solidFill>
                <a:cs typeface="Calibri"/>
              </a:rPr>
              <a:t>Stakeholders</a:t>
            </a:r>
            <a:r>
              <a:rPr sz="2000" spc="40" dirty="0">
                <a:solidFill>
                  <a:srgbClr val="1F3863"/>
                </a:solidFill>
                <a:cs typeface="Calibri"/>
              </a:rPr>
              <a:t> 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should</a:t>
            </a:r>
            <a:r>
              <a:rPr lang="en-GB" sz="2000" spc="-10" dirty="0">
                <a:solidFill>
                  <a:srgbClr val="1F3863"/>
                </a:solidFill>
                <a:cs typeface="Calibri"/>
              </a:rPr>
              <a:t>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be </a:t>
            </a:r>
            <a:r>
              <a:rPr sz="2000" spc="-20" dirty="0">
                <a:solidFill>
                  <a:srgbClr val="1F3863"/>
                </a:solidFill>
                <a:cs typeface="Calibri"/>
              </a:rPr>
              <a:t>aware 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that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all </a:t>
            </a:r>
            <a:r>
              <a:rPr sz="2000" spc="-20" dirty="0">
                <a:solidFill>
                  <a:srgbClr val="1F3863"/>
                </a:solidFill>
                <a:cs typeface="Calibri"/>
              </a:rPr>
              <a:t>data 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fields 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are 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now compulsory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and</a:t>
            </a:r>
            <a:r>
              <a:rPr lang="en-GB" sz="2000" spc="-5" dirty="0">
                <a:solidFill>
                  <a:srgbClr val="1F3863"/>
                </a:solidFill>
                <a:cs typeface="Calibri"/>
              </a:rPr>
              <a:t> 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must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be</a:t>
            </a:r>
            <a:r>
              <a:rPr sz="2000" spc="40" dirty="0">
                <a:solidFill>
                  <a:srgbClr val="1F3863"/>
                </a:solidFill>
                <a:cs typeface="Calibri"/>
              </a:rPr>
              <a:t> </a:t>
            </a:r>
            <a:r>
              <a:rPr lang="en-GB" sz="2000" spc="40" dirty="0">
                <a:solidFill>
                  <a:srgbClr val="1F3863"/>
                </a:solidFill>
                <a:cs typeface="Calibri"/>
              </a:rPr>
              <a:t>      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completed.</a:t>
            </a:r>
            <a:endParaRPr sz="2000" dirty="0">
              <a:cs typeface="Calibri"/>
            </a:endParaRPr>
          </a:p>
          <a:p>
            <a:pPr marL="12065">
              <a:lnSpc>
                <a:spcPts val="2805"/>
              </a:lnSpc>
              <a:tabLst>
                <a:tab pos="830580" algn="l"/>
                <a:tab pos="831215" algn="l"/>
              </a:tabLst>
            </a:pPr>
            <a:r>
              <a:rPr lang="en-GB" sz="2000" spc="-10" dirty="0">
                <a:solidFill>
                  <a:srgbClr val="1F3863"/>
                </a:solidFill>
                <a:cs typeface="Calibri"/>
              </a:rPr>
              <a:t>.       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Spelling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of Names and 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Surnames, Titles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of 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Qualifications 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must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be</a:t>
            </a:r>
            <a:r>
              <a:rPr sz="2000" spc="260" dirty="0">
                <a:solidFill>
                  <a:srgbClr val="1F3863"/>
                </a:solidFill>
                <a:cs typeface="Calibri"/>
              </a:rPr>
              <a:t> 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correct.</a:t>
            </a:r>
            <a:endParaRPr sz="2000" dirty="0">
              <a:cs typeface="Calibri"/>
            </a:endParaRPr>
          </a:p>
          <a:p>
            <a:pPr marL="669290" indent="-657225">
              <a:lnSpc>
                <a:spcPts val="3025"/>
              </a:lnSpc>
              <a:buChar char="·"/>
              <a:tabLst>
                <a:tab pos="669290" algn="l"/>
                <a:tab pos="669925" algn="l"/>
              </a:tabLst>
            </a:pPr>
            <a:r>
              <a:rPr sz="2000" spc="-5" dirty="0">
                <a:solidFill>
                  <a:srgbClr val="1F3863"/>
                </a:solidFill>
                <a:cs typeface="Calibri"/>
              </a:rPr>
              <a:t>ID 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Numbers must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be 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checked </a:t>
            </a:r>
            <a:r>
              <a:rPr sz="2000" spc="-25" dirty="0">
                <a:solidFill>
                  <a:srgbClr val="1F3863"/>
                </a:solidFill>
                <a:cs typeface="Calibri"/>
              </a:rPr>
              <a:t>for</a:t>
            </a:r>
            <a:r>
              <a:rPr sz="2000" spc="125" dirty="0">
                <a:solidFill>
                  <a:srgbClr val="1F3863"/>
                </a:solidFill>
                <a:cs typeface="Calibri"/>
              </a:rPr>
              <a:t> </a:t>
            </a:r>
            <a:r>
              <a:rPr sz="2000" spc="-30" dirty="0">
                <a:solidFill>
                  <a:srgbClr val="1F3863"/>
                </a:solidFill>
                <a:cs typeface="Calibri"/>
              </a:rPr>
              <a:t>accuracy.</a:t>
            </a:r>
            <a:endParaRPr sz="2000" dirty="0">
              <a:cs typeface="Calibri"/>
            </a:endParaRPr>
          </a:p>
          <a:p>
            <a:pPr marL="12065">
              <a:lnSpc>
                <a:spcPts val="3025"/>
              </a:lnSpc>
              <a:tabLst>
                <a:tab pos="830580" algn="l"/>
                <a:tab pos="831215" algn="l"/>
              </a:tabLst>
            </a:pPr>
            <a:r>
              <a:rPr lang="en-GB" sz="2000" spc="-20" dirty="0">
                <a:solidFill>
                  <a:srgbClr val="1F3863"/>
                </a:solidFill>
                <a:cs typeface="Calibri"/>
              </a:rPr>
              <a:t>.       </a:t>
            </a:r>
            <a:r>
              <a:rPr sz="2000" spc="-20" dirty="0">
                <a:solidFill>
                  <a:srgbClr val="1F3863"/>
                </a:solidFill>
                <a:cs typeface="Calibri"/>
              </a:rPr>
              <a:t>Standardize </a:t>
            </a:r>
            <a:r>
              <a:rPr sz="2000" spc="-25" dirty="0">
                <a:solidFill>
                  <a:srgbClr val="1F3863"/>
                </a:solidFill>
                <a:cs typeface="Calibri"/>
              </a:rPr>
              <a:t>Font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and </a:t>
            </a:r>
            <a:r>
              <a:rPr sz="2000" spc="-25" dirty="0">
                <a:solidFill>
                  <a:srgbClr val="1F3863"/>
                </a:solidFill>
                <a:cs typeface="Calibri"/>
              </a:rPr>
              <a:t>Font size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– 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Calibri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Body</a:t>
            </a:r>
            <a:r>
              <a:rPr sz="2000" spc="215" dirty="0">
                <a:solidFill>
                  <a:srgbClr val="1F3863"/>
                </a:solidFill>
                <a:cs typeface="Calibri"/>
              </a:rPr>
              <a:t>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11.</a:t>
            </a:r>
            <a:endParaRPr sz="2000" dirty="0">
              <a:cs typeface="Calibri"/>
            </a:endParaRPr>
          </a:p>
          <a:p>
            <a:pPr marL="12700" marR="342265">
              <a:lnSpc>
                <a:spcPts val="3020"/>
              </a:lnSpc>
              <a:spcBef>
                <a:spcPts val="215"/>
              </a:spcBef>
              <a:buChar char="·"/>
              <a:tabLst>
                <a:tab pos="830580" algn="l"/>
                <a:tab pos="831215" algn="l"/>
              </a:tabLst>
            </a:pPr>
            <a:r>
              <a:rPr sz="2000" spc="-10" dirty="0">
                <a:solidFill>
                  <a:srgbClr val="1F3863"/>
                </a:solidFill>
                <a:cs typeface="Calibri"/>
              </a:rPr>
              <a:t>The </a:t>
            </a:r>
            <a:r>
              <a:rPr sz="2000" spc="-25" dirty="0">
                <a:solidFill>
                  <a:srgbClr val="1F3863"/>
                </a:solidFill>
                <a:cs typeface="Calibri"/>
              </a:rPr>
              <a:t>first </a:t>
            </a:r>
            <a:r>
              <a:rPr sz="2000" spc="-20" dirty="0">
                <a:solidFill>
                  <a:srgbClr val="1F3863"/>
                </a:solidFill>
                <a:cs typeface="Calibri"/>
              </a:rPr>
              <a:t>letter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of 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every new </a:t>
            </a:r>
            <a:r>
              <a:rPr sz="2000" spc="-20" dirty="0">
                <a:solidFill>
                  <a:srgbClr val="1F3863"/>
                </a:solidFill>
                <a:cs typeface="Calibri"/>
              </a:rPr>
              <a:t>word 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must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be in 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capital 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–do not type 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entire  </a:t>
            </a:r>
            <a:r>
              <a:rPr sz="2000" spc="-20" dirty="0">
                <a:solidFill>
                  <a:srgbClr val="1F3863"/>
                </a:solidFill>
                <a:cs typeface="Calibri"/>
              </a:rPr>
              <a:t>words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in 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capital</a:t>
            </a:r>
            <a:r>
              <a:rPr sz="2000" spc="35" dirty="0">
                <a:solidFill>
                  <a:srgbClr val="1F3863"/>
                </a:solidFill>
                <a:cs typeface="Calibri"/>
              </a:rPr>
              <a:t> </a:t>
            </a:r>
            <a:r>
              <a:rPr sz="2000" spc="-25" dirty="0">
                <a:solidFill>
                  <a:srgbClr val="1F3863"/>
                </a:solidFill>
                <a:cs typeface="Calibri"/>
              </a:rPr>
              <a:t>letters.</a:t>
            </a:r>
            <a:endParaRPr sz="2000" dirty="0">
              <a:cs typeface="Calibri"/>
            </a:endParaRPr>
          </a:p>
          <a:p>
            <a:pPr marL="12700" marR="706120">
              <a:lnSpc>
                <a:spcPts val="3020"/>
              </a:lnSpc>
              <a:spcBef>
                <a:spcPts val="10"/>
              </a:spcBef>
              <a:buChar char="·"/>
              <a:tabLst>
                <a:tab pos="830580" algn="l"/>
                <a:tab pos="831215" algn="l"/>
              </a:tabLst>
            </a:pPr>
            <a:r>
              <a:rPr sz="2000" spc="-20" dirty="0">
                <a:solidFill>
                  <a:srgbClr val="1F3863"/>
                </a:solidFill>
                <a:cs typeface="Calibri"/>
              </a:rPr>
              <a:t>Stakeholders to 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upload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clearly certified 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copies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of </a:t>
            </a:r>
            <a:r>
              <a:rPr sz="2000" spc="-30" dirty="0">
                <a:solidFill>
                  <a:srgbClr val="1F3863"/>
                </a:solidFill>
                <a:cs typeface="Calibri"/>
              </a:rPr>
              <a:t>ID,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and 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qualification</a:t>
            </a:r>
            <a:r>
              <a:rPr lang="en-GB" sz="2000" spc="-10" dirty="0">
                <a:solidFill>
                  <a:srgbClr val="1F3863"/>
                </a:solidFill>
                <a:cs typeface="Calibri"/>
              </a:rPr>
              <a:t>s/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  </a:t>
            </a:r>
            <a:r>
              <a:rPr lang="en-GB" sz="2000" spc="-15" dirty="0">
                <a:solidFill>
                  <a:srgbClr val="1F3863"/>
                </a:solidFill>
                <a:cs typeface="Calibri"/>
              </a:rPr>
              <a:t>c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certificates.</a:t>
            </a:r>
            <a:endParaRPr sz="2000" dirty="0">
              <a:cs typeface="Calibri"/>
            </a:endParaRPr>
          </a:p>
          <a:p>
            <a:pPr marL="12065">
              <a:lnSpc>
                <a:spcPts val="2815"/>
              </a:lnSpc>
              <a:tabLst>
                <a:tab pos="830580" algn="l"/>
                <a:tab pos="831215" algn="l"/>
              </a:tabLst>
            </a:pPr>
            <a:r>
              <a:rPr lang="en-GB" sz="2000" spc="-5" dirty="0">
                <a:solidFill>
                  <a:srgbClr val="1F3863"/>
                </a:solidFill>
                <a:cs typeface="Calibri"/>
              </a:rPr>
              <a:t>.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GPS 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Co-ordinates must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be 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accurately</a:t>
            </a:r>
            <a:r>
              <a:rPr sz="2000" spc="85" dirty="0">
                <a:solidFill>
                  <a:srgbClr val="1F3863"/>
                </a:solidFill>
                <a:cs typeface="Calibri"/>
              </a:rPr>
              <a:t> 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captured.</a:t>
            </a:r>
            <a:endParaRPr sz="2000" dirty="0">
              <a:cs typeface="Calibri"/>
            </a:endParaRPr>
          </a:p>
          <a:p>
            <a:pPr marL="12700" marR="507365">
              <a:lnSpc>
                <a:spcPts val="3030"/>
              </a:lnSpc>
              <a:spcBef>
                <a:spcPts val="204"/>
              </a:spcBef>
              <a:buChar char="·"/>
              <a:tabLst>
                <a:tab pos="830580" algn="l"/>
                <a:tab pos="831215" algn="l"/>
              </a:tabLst>
            </a:pPr>
            <a:r>
              <a:rPr sz="2000" spc="-5" dirty="0">
                <a:solidFill>
                  <a:srgbClr val="1F3863"/>
                </a:solidFill>
                <a:cs typeface="Calibri"/>
              </a:rPr>
              <a:t>All 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supporting evidence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and signed learner 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agreements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as per 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learners  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captured must </a:t>
            </a:r>
            <a:r>
              <a:rPr sz="2000" spc="-5" dirty="0">
                <a:solidFill>
                  <a:srgbClr val="1F3863"/>
                </a:solidFill>
                <a:cs typeface="Calibri"/>
              </a:rPr>
              <a:t>be </a:t>
            </a:r>
            <a:r>
              <a:rPr lang="en-GB" sz="2000" spc="-5" dirty="0">
                <a:solidFill>
                  <a:srgbClr val="1F3863"/>
                </a:solidFill>
                <a:cs typeface="Calibri"/>
              </a:rPr>
              <a:t>uploaded on the LMIS and or 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submitted/forwarded </a:t>
            </a:r>
            <a:r>
              <a:rPr sz="2000" spc="-20" dirty="0">
                <a:solidFill>
                  <a:srgbClr val="1F3863"/>
                </a:solidFill>
                <a:cs typeface="Calibri"/>
              </a:rPr>
              <a:t>to </a:t>
            </a:r>
            <a:r>
              <a:rPr sz="2000" spc="-10" dirty="0">
                <a:solidFill>
                  <a:srgbClr val="1F3863"/>
                </a:solidFill>
                <a:cs typeface="Calibri"/>
              </a:rPr>
              <a:t>Regional</a:t>
            </a:r>
            <a:r>
              <a:rPr sz="2000" spc="145" dirty="0">
                <a:solidFill>
                  <a:srgbClr val="1F3863"/>
                </a:solidFill>
                <a:cs typeface="Calibri"/>
              </a:rPr>
              <a:t> </a:t>
            </a:r>
            <a:r>
              <a:rPr sz="2000" spc="-15" dirty="0">
                <a:solidFill>
                  <a:srgbClr val="1F3863"/>
                </a:solidFill>
                <a:cs typeface="Calibri"/>
              </a:rPr>
              <a:t>Office.</a:t>
            </a:r>
            <a:endParaRPr sz="2000" dirty="0"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83057"/>
            <a:ext cx="187325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/>
              <a:t>Thank</a:t>
            </a:r>
            <a:r>
              <a:rPr sz="3400" spc="-50" dirty="0"/>
              <a:t> </a:t>
            </a:r>
            <a:r>
              <a:rPr sz="3400" spc="-100" dirty="0"/>
              <a:t>You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0" y="815339"/>
            <a:ext cx="5827776" cy="5367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18503" y="1418844"/>
            <a:ext cx="4381500" cy="412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7293</TotalTime>
  <Words>633</Words>
  <Application>Microsoft Office PowerPoint</Application>
  <PresentationFormat>Widescreen</PresentationFormat>
  <Paragraphs>52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1_Office Theme</vt:lpstr>
      <vt:lpstr>PowerPoint Presentation</vt:lpstr>
      <vt:lpstr>National Skills Development Plan Outcomes</vt:lpstr>
      <vt:lpstr>What is this SETMIS?</vt:lpstr>
      <vt:lpstr>Expectations;</vt:lpstr>
      <vt:lpstr>PowerPoint Presentation</vt:lpstr>
      <vt:lpstr>How is Seta responsible, what is required from Stakeholders</vt:lpstr>
      <vt:lpstr>How is Seta responsible, what is required from Stakeholders?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Tsunke</dc:creator>
  <cp:lastModifiedBy>PK Naicker</cp:lastModifiedBy>
  <cp:revision>267</cp:revision>
  <cp:lastPrinted>2016-10-04T15:32:37Z</cp:lastPrinted>
  <dcterms:created xsi:type="dcterms:W3CDTF">2015-07-07T11:00:19Z</dcterms:created>
  <dcterms:modified xsi:type="dcterms:W3CDTF">2022-01-19T07:13:31Z</dcterms:modified>
</cp:coreProperties>
</file>